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5d75917a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5d75917a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5d75917a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5d75917a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5a654c218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5a654c218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0b114de0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0b114de0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5a654c218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5a654c218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5d75917a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5d75917a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5d75917a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5d75917a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5d75917a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5d75917a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d75917a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d75917a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5a654c21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5a654c21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a654c21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5a654c21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5a654c218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5a654c21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zillow.com/research/data/" TargetMode="External"/><Relationship Id="rId4" Type="http://schemas.openxmlformats.org/officeDocument/2006/relationships/hyperlink" Target="https://www.zillow.com/research/data/" TargetMode="External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huduser.gov/portal/datasets/50per.html#2020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nytimes/covid-19-data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Covid-19 Impact on US Rental Market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RBDA-Fall, 2021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6728525" y="3915350"/>
            <a:ext cx="2323200" cy="11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Ethan Bai Wanting Xi XueZhou Wen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&amp; County Rent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58725" y="1448075"/>
            <a:ext cx="8520600" cy="31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Statistical Relationship</a:t>
            </a:r>
            <a:r>
              <a:rPr b="1" lang="en"/>
              <a:t>: </a:t>
            </a:r>
            <a:endParaRPr b="1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Statistical relationship between Covid-19 infection number and the 50 percentile FMR of each county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Negatively affected </a:t>
            </a:r>
            <a:endParaRPr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"/>
              <a:t>1244 counties rent with 0 bedrooms goes down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1281 counties rent with 1 bedrooms goes down 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About ⅓ number of counties’ rent goes down 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Counties with rent affected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44005" l="-820" r="820" t="0"/>
          <a:stretch/>
        </p:blipFill>
        <p:spPr>
          <a:xfrm>
            <a:off x="212262" y="1196575"/>
            <a:ext cx="8719474" cy="370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Rental Price Predictions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264700" y="1017450"/>
            <a:ext cx="307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Least Square Regression Line model</a:t>
            </a:r>
            <a:r>
              <a:rPr b="1" lang="en"/>
              <a:t>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Results: 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(5 numbers of each row represent the predicted FMR of 5 types of apartments)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200" y="925400"/>
            <a:ext cx="5622950" cy="360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Covid-19 negatively impacted the rental market.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The rental price p</a:t>
            </a:r>
            <a:r>
              <a:rPr lang="en" sz="2500"/>
              <a:t>rediction of FY 2020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Future Work</a:t>
            </a:r>
            <a:endParaRPr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AutoNum type="alphaLcPeriod"/>
            </a:pPr>
            <a:r>
              <a:rPr lang="en" sz="2500"/>
              <a:t>Covid-19’s influence to other industries</a:t>
            </a:r>
            <a:endParaRPr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AutoNum type="alphaLcPeriod"/>
            </a:pPr>
            <a:r>
              <a:rPr lang="en" sz="2500"/>
              <a:t>How do findings help the business?</a:t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Motivation &amp; Objective 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Motivation</a:t>
            </a:r>
            <a:endParaRPr b="1" u="sng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 has the most covid-19 infections in the world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Majority of US workforce is working remotely impacting rental market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Schools and colleges conduct hybrid teaching mode sending millions of students home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Objective</a:t>
            </a:r>
            <a:endParaRPr b="1" u="sng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Figure out how much covid-19 has impacted US rental market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FY 2022 US rental prices and trends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248700" y="1099975"/>
            <a:ext cx="251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Name: </a:t>
            </a:r>
            <a:endParaRPr b="1"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Zillow Dataset</a:t>
            </a:r>
            <a:endParaRPr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https://www.zillow.com/research/data</a:t>
            </a:r>
            <a:r>
              <a:rPr i="1"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</a:t>
            </a:r>
            <a:endParaRPr b="1"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Description: </a:t>
            </a:r>
            <a:endParaRPr b="1"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Monthly rental price </a:t>
            </a:r>
            <a:r>
              <a:rPr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information by city</a:t>
            </a:r>
            <a:r>
              <a:rPr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across the US from 2014 to 2020.</a:t>
            </a:r>
            <a:endParaRPr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8067" y="849700"/>
            <a:ext cx="6329534" cy="378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248700" y="1099975"/>
            <a:ext cx="337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Name: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Huduser.gov 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https://www.huduser.gov/portal/datasets/50per.html#2020</a:t>
            </a:r>
            <a:endParaRPr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Description: </a:t>
            </a:r>
            <a:endParaRPr b="1"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5 years’ rent estimate at the 50th percentile by county</a:t>
            </a:r>
            <a:endParaRPr sz="17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0048" y="1017450"/>
            <a:ext cx="5693549" cy="355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266700" y="1194200"/>
            <a:ext cx="43053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Name: </a:t>
            </a:r>
            <a:endParaRPr b="1" sz="19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Covid-19 dataset</a:t>
            </a:r>
            <a:endParaRPr sz="19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https://github.com/nytimes/covid-19-data</a:t>
            </a:r>
            <a:endParaRPr sz="19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Description: </a:t>
            </a:r>
            <a:endParaRPr b="1" sz="19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Number of Covid-19 cases daliy by counties</a:t>
            </a:r>
            <a:endParaRPr sz="19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7286"/>
            <a:ext cx="3469676" cy="49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Zillow Rental Data Research 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Data structure: </a:t>
            </a:r>
            <a:endParaRPr b="1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Demographic: Zipcode, City, State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Data: Jan. 2014 - Oct. 2020 monthly rental prices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Methodologies: </a:t>
            </a:r>
            <a:endParaRPr b="1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Narrow down data to top 10 states with the most covid-19 infections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Normalize data on city level (e.g. combining all NYC zip code under NYC)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Compare year 2020 monthly price changes with 2019 rental data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Filter cities experiencing rental decreases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Visualization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Technical</a:t>
            </a:r>
            <a:endParaRPr b="1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Apache Pig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Tableau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Zillow Analytics Results - 01 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2982900" cy="3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firstly reporting covid-19 clusters experiencing rental price drops (e.g. CA, NY)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 with high covid-19 infection doesn’t imply rent decreases (e.g. IL)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States: NY, CA, WI, OH, FL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4600" y="1152475"/>
            <a:ext cx="5796275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Zillow Analytics Results - 02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York City has an average of 17% rental price decrease in 2020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City of Madison experienced 9% of rental price drop largely due to UW-Madison sending students and faculties home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rest of the cities experience less than 3% rental price decreases 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39"/>
            <a:ext cx="9144002" cy="2362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Zillow Analytics Results - 03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382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Month of February had the largest price drop of 13% due to covid-19 cases surging in the US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covid-19 spreading across the US, people are staying home and rental prices didn’t decrease on Feb. scale, instead, the decrease narrows down. 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1725" y="968619"/>
            <a:ext cx="4380574" cy="4030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